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2" r:id="rId4"/>
    <p:sldId id="269" r:id="rId5"/>
    <p:sldId id="257" r:id="rId6"/>
    <p:sldId id="266" r:id="rId7"/>
    <p:sldId id="268" r:id="rId8"/>
    <p:sldId id="264" r:id="rId9"/>
    <p:sldId id="270" r:id="rId10"/>
    <p:sldId id="271" r:id="rId11"/>
    <p:sldId id="258" r:id="rId12"/>
    <p:sldId id="273" r:id="rId13"/>
    <p:sldId id="274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4"/>
    <p:restoredTop sz="86445"/>
  </p:normalViewPr>
  <p:slideViewPr>
    <p:cSldViewPr snapToGrid="0">
      <p:cViewPr varScale="1">
        <p:scale>
          <a:sx n="113" d="100"/>
          <a:sy n="113" d="100"/>
        </p:scale>
        <p:origin x="208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10CE3-BD82-3D46-9AB9-D6D9F037114E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6B484-A3CB-EF45-9138-D574B0976B1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51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media.licdn.com</a:t>
            </a:r>
            <a:r>
              <a:rPr lang="en-GB" dirty="0"/>
              <a:t>/</a:t>
            </a:r>
            <a:r>
              <a:rPr lang="en-GB" dirty="0" err="1"/>
              <a:t>dms</a:t>
            </a:r>
            <a:r>
              <a:rPr lang="en-GB" dirty="0"/>
              <a:t>/image/v2/D4D22AQFqkH04P2EFzw/feedshare-shrink_800/B4DZb5VnsoHEAg-/0/1747939930605?e=2147483647&amp;v=</a:t>
            </a:r>
            <a:r>
              <a:rPr lang="en-GB" dirty="0" err="1"/>
              <a:t>beta&amp;t</a:t>
            </a:r>
            <a:r>
              <a:rPr lang="en-GB" dirty="0"/>
              <a:t>=ZiUWe85Z_7Rp3i0nud8pbAGEhYp3fzhvGF4zaeDrpUo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8586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static.pokemoncoders.com</a:t>
            </a:r>
            <a:r>
              <a:rPr lang="en-GB" dirty="0"/>
              <a:t>/</a:t>
            </a:r>
            <a:r>
              <a:rPr lang="en-GB" dirty="0" err="1"/>
              <a:t>wp</a:t>
            </a:r>
            <a:r>
              <a:rPr lang="en-GB" dirty="0"/>
              <a:t>-content/uploads/2024/11/</a:t>
            </a:r>
            <a:r>
              <a:rPr lang="en-GB" dirty="0" err="1"/>
              <a:t>how-to-configure-buttons-on-desmume-default-controls.png?strip</a:t>
            </a:r>
            <a:r>
              <a:rPr lang="en-GB" dirty="0"/>
              <a:t>=</a:t>
            </a:r>
            <a:r>
              <a:rPr lang="en-GB" dirty="0" err="1"/>
              <a:t>all&amp;lossy</a:t>
            </a:r>
            <a:r>
              <a:rPr lang="en-GB" dirty="0"/>
              <a:t>=1&amp;ssl=1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i.redd.it</a:t>
            </a:r>
            <a:r>
              <a:rPr lang="en-GB" dirty="0"/>
              <a:t>/found-my-old-gameboy-color-still-has-pok%C3%A9mon-red-in-the-v0-jr0jrjvadid81.jpg?width=3024&amp;format=</a:t>
            </a:r>
            <a:r>
              <a:rPr lang="en-GB" dirty="0" err="1"/>
              <a:t>pjpg&amp;auto</a:t>
            </a:r>
            <a:r>
              <a:rPr lang="en-GB" dirty="0"/>
              <a:t>=</a:t>
            </a:r>
            <a:r>
              <a:rPr lang="en-GB" dirty="0" err="1"/>
              <a:t>webp&amp;s</a:t>
            </a:r>
            <a:r>
              <a:rPr lang="en-GB" dirty="0"/>
              <a:t>=c363ebb2b44e914e7483550b2600a00322644fd0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673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https://grid-</a:t>
            </a:r>
            <a:r>
              <a:rPr lang="en-GB" dirty="0" err="1"/>
              <a:t>paint.com</a:t>
            </a:r>
            <a:r>
              <a:rPr lang="en-GB" dirty="0"/>
              <a:t>/images/</a:t>
            </a:r>
            <a:r>
              <a:rPr lang="en-GB" dirty="0" err="1"/>
              <a:t>png</a:t>
            </a:r>
            <a:r>
              <a:rPr lang="en-GB" dirty="0"/>
              <a:t>/2017/12/01/6585266294751232.png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blog.vjeux.com</a:t>
            </a:r>
            <a:r>
              <a:rPr lang="en-GB" dirty="0"/>
              <a:t>/2023/project/</a:t>
            </a:r>
            <a:r>
              <a:rPr lang="en-GB" dirty="0" err="1"/>
              <a:t>pokemon</a:t>
            </a:r>
            <a:r>
              <a:rPr lang="en-GB" dirty="0"/>
              <a:t>-red-blue-</a:t>
            </a:r>
            <a:r>
              <a:rPr lang="en-GB" dirty="0" err="1"/>
              <a:t>map.html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44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upload.wikimedia.org</a:t>
            </a:r>
            <a:r>
              <a:rPr lang="en-GB" dirty="0"/>
              <a:t>/</a:t>
            </a:r>
            <a:r>
              <a:rPr lang="en-GB" dirty="0" err="1"/>
              <a:t>wikipedia</a:t>
            </a:r>
            <a:r>
              <a:rPr lang="en-GB" dirty="0"/>
              <a:t>/commons/thumb/9/97/</a:t>
            </a:r>
            <a:r>
              <a:rPr lang="en-GB" dirty="0" err="1"/>
              <a:t>Pokemon_Type_Chart.svg</a:t>
            </a:r>
            <a:r>
              <a:rPr lang="en-GB" dirty="0"/>
              <a:t>/768px-Pokemon_Type_Chart.svg.png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502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469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preview.redd.it</a:t>
            </a:r>
            <a:r>
              <a:rPr lang="en-GB" dirty="0"/>
              <a:t>/watching-claude-plays-pokemon-stream-lengethed-my-agi-v0-nl2ramc5iqle1.jpeg?auto=</a:t>
            </a:r>
            <a:r>
              <a:rPr lang="en-GB" dirty="0" err="1"/>
              <a:t>webp&amp;s</a:t>
            </a:r>
            <a:r>
              <a:rPr lang="en-GB" dirty="0"/>
              <a:t>=07a63a6853b5b3417ed1734119ac5d6486c1bb70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78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www.reddit.com</a:t>
            </a:r>
            <a:r>
              <a:rPr lang="en-GB" dirty="0"/>
              <a:t>/r/</a:t>
            </a:r>
            <a:r>
              <a:rPr lang="en-GB" dirty="0" err="1"/>
              <a:t>ClaudePlaysPokemon</a:t>
            </a:r>
            <a:r>
              <a:rPr lang="en-GB" dirty="0"/>
              <a:t>/comments/1j31zzq/</a:t>
            </a:r>
            <a:r>
              <a:rPr lang="en-GB" dirty="0" err="1"/>
              <a:t>why_claude_is_stuck_and_why_this_is_actually_a</a:t>
            </a:r>
            <a:r>
              <a:rPr lang="en-GB" dirty="0"/>
              <a:t>/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6B484-A3CB-EF45-9138-D574B0976B1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4646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3351-151E-EC69-C087-9B681B037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BEF05-B646-82E7-4572-962EDA200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AECEB-5B6E-A2BC-02E4-BA303353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BFBC4-917C-1E81-5DA7-B5E26035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2D22-B95B-2957-AA97-7C2A9E1C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28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A95-83B1-E1E7-1A33-8D6BA0F6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E935E-1E89-A769-3A41-A1075266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D695-0A3F-8598-A7AB-F1E90094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C58D0-A5BC-B680-66BC-BC887AAD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0636B-0293-5183-C153-25EEAF2E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658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57263-779C-679E-31EA-AB01FBE8A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F0392-E81E-9F6C-2420-9ACD35E14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E368-D056-5760-5B89-736ABDC2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7E322-8614-B257-C075-46911699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B42D0-C133-58F2-122E-674E67B5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754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E7A-F3DA-F327-7A9F-FCC388E3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EB5C-2A77-A817-421F-90EDDEC46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8640D-4A6C-D1D1-286F-9550AEE6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6095F-A6F5-2431-94AF-7C8D8DFD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F35C2-1379-20BE-5ABB-AA0D8605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187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E984-DAB2-9DCF-1501-F8FA45EC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498C-AFD8-0533-BBDA-9C7845336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04486-0709-212E-640C-681A3FCA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3FD3B-C057-1CDB-7FBF-E9C2CED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4169-5091-C3CF-B8CD-B4EB7D5F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599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2085-611B-5824-C62C-50E02F2B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0518-4AB0-E0C0-912B-0D56992BF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47717-6724-17BA-3AE2-B2F99A7E5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0DCE0-AF99-B016-B756-6C9F6F0C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EDABD-07F4-AC48-29F9-FB6B8462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AFE61-7A5A-D9CF-AB07-965FC782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35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533A-9B1D-E990-629E-2710988A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7DD0A-57F1-6FDC-7B48-08485C5D8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8F152-1D9E-E8A2-3F55-C595D67F0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25A12-759B-4743-B60D-DE8FB5D7F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FD60E-78AA-322B-C4A5-092DE1857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A44D8-9C16-2A2D-20F8-0E61F497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724E2-B994-1DBA-3BD8-30A93216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B7F221-528C-D7ED-89F6-DD336637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10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6BB6-3B13-9354-4D62-49520EA5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D4715-5F54-8ED8-5F2D-FD78DD96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CDF67-13E4-B52E-56FD-74EA753E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763A5-E4D8-CE2F-012D-8E8B052E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344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BA1AE-7425-5E41-CF54-352AB9D5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38A96-1300-AB03-10F3-8C1843E5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17A37-9A67-F46C-8965-93B7684A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2805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9A8A-AD03-64AC-4AFE-28AE4C4B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08715-D0EE-638F-0F30-4B105C875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16AA4-D0D1-9377-183E-2872A05F3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4FC46-A5A8-0B2D-9A0B-1A359EA5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F4B0C-B508-0637-9744-14400726D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7FAFC-408C-1760-8CCC-012691B3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008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946B-2900-EFC7-7081-DDD9CDEA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0302E3-1F6B-9DD9-192A-48AFD80F8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08155-BFF7-D554-F05E-901BBE79C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A7C97-BB89-BF1F-ACDE-DE12FB84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7328D-824D-10C5-623C-33B3F2B8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62BE4-259C-B0F0-2AB0-4F2F2C91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481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6DCBF-AF96-91C0-DE70-1671F898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FB6D7-6A7D-967E-7007-2F80B0AF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82F82-7210-7047-1417-14F8E6E7A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5DEB3F-7780-2A4D-979A-8751909B3613}" type="datetimeFigureOut">
              <a:rPr lang="en-DE" smtClean="0"/>
              <a:t>03.06.25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1872-E56F-DA7E-FDBF-6E52D73A3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A000-830B-FB21-A437-4D5E88EA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88C03A-21D7-F04E-BE1D-3CE0B94462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839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EFDA-637A-2D78-0851-C7869DD5B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9" y="1600200"/>
            <a:ext cx="4604658" cy="3466531"/>
          </a:xfrm>
        </p:spPr>
        <p:txBody>
          <a:bodyPr>
            <a:normAutofit/>
          </a:bodyPr>
          <a:lstStyle/>
          <a:p>
            <a:pPr algn="l"/>
            <a:r>
              <a:rPr lang="en-DE" dirty="0"/>
              <a:t>CCLS LLM Workshop – Agents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0232A-877E-CB16-13F0-D57CD649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06" y="561181"/>
            <a:ext cx="5735637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0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113FF-51BB-83DD-348B-96DC1C5B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4A108-1837-EE23-4505-5A9497BD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		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CBD5-8201-A0CE-BE94-5DCC0FEA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1045" cy="4351338"/>
          </a:xfrm>
        </p:spPr>
        <p:txBody>
          <a:bodyPr>
            <a:normAutofit/>
          </a:bodyPr>
          <a:lstStyle/>
          <a:p>
            <a:r>
              <a:rPr lang="en-GB" b="1" dirty="0"/>
              <a:t>Definition:</a:t>
            </a:r>
            <a:endParaRPr lang="en-GB" dirty="0"/>
          </a:p>
          <a:p>
            <a:r>
              <a:rPr lang="en-GB" i="1" dirty="0"/>
              <a:t>Fine-tuning</a:t>
            </a:r>
            <a:r>
              <a:rPr lang="en-GB" dirty="0"/>
              <a:t> is the process of training an LLM on a specific dataset to specialize it for a task or domain.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Use Case:</a:t>
            </a:r>
            <a:endParaRPr lang="en-GB" dirty="0"/>
          </a:p>
          <a:p>
            <a:r>
              <a:rPr lang="en-GB" dirty="0"/>
              <a:t>General LLM → Fine-tuned on cardiology literature → Expert medical agent</a:t>
            </a:r>
          </a:p>
          <a:p>
            <a:endParaRPr lang="en-DE" dirty="0"/>
          </a:p>
        </p:txBody>
      </p:sp>
      <p:pic>
        <p:nvPicPr>
          <p:cNvPr id="4" name="Graphic 3" descr="Tuning Fork with solid fill">
            <a:extLst>
              <a:ext uri="{FF2B5EF4-FFF2-40B4-BE49-F238E27FC236}">
                <a16:creationId xmlns:a16="http://schemas.microsoft.com/office/drawing/2014/main" id="{444610AB-7022-C5B6-C9AD-99726DAE1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3330" y="54358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2497E-9E2D-1AE7-0D50-04A3219E6D89}"/>
              </a:ext>
            </a:extLst>
          </p:cNvPr>
          <p:cNvSpPr txBox="1"/>
          <p:nvPr/>
        </p:nvSpPr>
        <p:spPr>
          <a:xfrm>
            <a:off x="2432959" y="230188"/>
            <a:ext cx="141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Fine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614DF-BAEC-9F24-0821-E89674079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245" y="1680283"/>
            <a:ext cx="6292755" cy="349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1749-911C-79A9-672A-07AAC76E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		?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592BE-265C-073A-39A9-81916B154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054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Definition:</a:t>
            </a:r>
            <a:endParaRPr lang="en-GB" dirty="0"/>
          </a:p>
          <a:p>
            <a:r>
              <a:rPr lang="en-GB" i="1" dirty="0"/>
              <a:t>Agent teams</a:t>
            </a:r>
            <a:r>
              <a:rPr lang="en-GB" dirty="0"/>
              <a:t> are multiple agents that work together each with specialized roles to solve complex tasks through collaboration and communication.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Key Properties:</a:t>
            </a:r>
            <a:endParaRPr lang="en-GB" dirty="0"/>
          </a:p>
          <a:p>
            <a:r>
              <a:rPr lang="en-GB" b="1" dirty="0"/>
              <a:t>Division of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Each agent handles a subtask (e.g., data cleaning, </a:t>
            </a:r>
            <a:r>
              <a:rPr lang="en-GB" dirty="0" err="1"/>
              <a:t>modeling</a:t>
            </a:r>
            <a:r>
              <a:rPr lang="en-GB" dirty="0"/>
              <a:t>, interpretation)</a:t>
            </a:r>
          </a:p>
          <a:p>
            <a:r>
              <a:rPr lang="en-GB" b="1" dirty="0"/>
              <a:t>Communication:</a:t>
            </a:r>
            <a:r>
              <a:rPr lang="en-GB" dirty="0"/>
              <a:t> Agents share intermediate outputs or decisions</a:t>
            </a:r>
          </a:p>
          <a:p>
            <a:r>
              <a:rPr lang="en-GB" b="1" dirty="0"/>
              <a:t>Coordination:</a:t>
            </a:r>
            <a:r>
              <a:rPr lang="en-GB" dirty="0"/>
              <a:t> Tasks are sequenced or parallelized for efficiency</a:t>
            </a:r>
          </a:p>
          <a:p>
            <a:endParaRPr lang="en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CAAB54-E173-F79A-4F3D-8DC5A00D6136}"/>
              </a:ext>
            </a:extLst>
          </p:cNvPr>
          <p:cNvGrpSpPr/>
          <p:nvPr/>
        </p:nvGrpSpPr>
        <p:grpSpPr>
          <a:xfrm>
            <a:off x="3200400" y="365125"/>
            <a:ext cx="1491343" cy="1268324"/>
            <a:chOff x="9285514" y="570706"/>
            <a:chExt cx="1491343" cy="1268324"/>
          </a:xfrm>
        </p:grpSpPr>
        <p:pic>
          <p:nvPicPr>
            <p:cNvPr id="4" name="Graphic 3" descr="Robot outline">
              <a:extLst>
                <a:ext uri="{FF2B5EF4-FFF2-40B4-BE49-F238E27FC236}">
                  <a16:creationId xmlns:a16="http://schemas.microsoft.com/office/drawing/2014/main" id="{9CC5CDB9-4EC6-424E-C5CC-8F32ACC7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2457" y="57070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Robot with solid fill">
              <a:extLst>
                <a:ext uri="{FF2B5EF4-FFF2-40B4-BE49-F238E27FC236}">
                  <a16:creationId xmlns:a16="http://schemas.microsoft.com/office/drawing/2014/main" id="{9869F29F-6F1C-D1E5-D00A-022B37C4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7528" y="924630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Robot outline">
              <a:extLst>
                <a:ext uri="{FF2B5EF4-FFF2-40B4-BE49-F238E27FC236}">
                  <a16:creationId xmlns:a16="http://schemas.microsoft.com/office/drawing/2014/main" id="{53BAC3C7-3463-1310-5B35-05B53489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85514" y="570706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259387-EF65-7401-132D-F0C4143EA677}"/>
              </a:ext>
            </a:extLst>
          </p:cNvPr>
          <p:cNvSpPr txBox="1"/>
          <p:nvPr/>
        </p:nvSpPr>
        <p:spPr>
          <a:xfrm>
            <a:off x="3189514" y="123220"/>
            <a:ext cx="1513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Agent Teams</a:t>
            </a:r>
            <a:endParaRPr lang="en-DE" dirty="0"/>
          </a:p>
        </p:txBody>
      </p:sp>
      <p:pic>
        <p:nvPicPr>
          <p:cNvPr id="12" name="Graphic 11" descr="Robot with solid fill">
            <a:extLst>
              <a:ext uri="{FF2B5EF4-FFF2-40B4-BE49-F238E27FC236}">
                <a16:creationId xmlns:a16="http://schemas.microsoft.com/office/drawing/2014/main" id="{F5A8B8FC-DE00-8203-1858-B2375CC1A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3443" y="4404066"/>
            <a:ext cx="914400" cy="914400"/>
          </a:xfrm>
          <a:prstGeom prst="rect">
            <a:avLst/>
          </a:prstGeom>
        </p:spPr>
      </p:pic>
      <p:pic>
        <p:nvPicPr>
          <p:cNvPr id="13" name="Graphic 12" descr="Robot outline">
            <a:extLst>
              <a:ext uri="{FF2B5EF4-FFF2-40B4-BE49-F238E27FC236}">
                <a16:creationId xmlns:a16="http://schemas.microsoft.com/office/drawing/2014/main" id="{C5C57888-7C73-24D8-B3B9-2D846231D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2143" y="2562963"/>
            <a:ext cx="914400" cy="914400"/>
          </a:xfrm>
          <a:prstGeom prst="rect">
            <a:avLst/>
          </a:prstGeom>
        </p:spPr>
      </p:pic>
      <p:pic>
        <p:nvPicPr>
          <p:cNvPr id="14" name="Graphic 13" descr="Robot outline">
            <a:extLst>
              <a:ext uri="{FF2B5EF4-FFF2-40B4-BE49-F238E27FC236}">
                <a16:creationId xmlns:a16="http://schemas.microsoft.com/office/drawing/2014/main" id="{DDDD76B4-380B-4E46-B034-4EB798DF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6994" y="256296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134EE8-B4F1-9ADE-4297-6B17EE60E9C1}"/>
              </a:ext>
            </a:extLst>
          </p:cNvPr>
          <p:cNvSpPr txBox="1"/>
          <p:nvPr/>
        </p:nvSpPr>
        <p:spPr>
          <a:xfrm>
            <a:off x="7358743" y="219363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Battle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88E1C-843E-A986-8418-2DE80671F27A}"/>
              </a:ext>
            </a:extLst>
          </p:cNvPr>
          <p:cNvSpPr txBox="1"/>
          <p:nvPr/>
        </p:nvSpPr>
        <p:spPr>
          <a:xfrm>
            <a:off x="9521768" y="2193631"/>
            <a:ext cx="234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Screenshot analyzer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C6D979-72E7-42DC-9B6E-7F16390F1A0F}"/>
              </a:ext>
            </a:extLst>
          </p:cNvPr>
          <p:cNvSpPr txBox="1"/>
          <p:nvPr/>
        </p:nvSpPr>
        <p:spPr>
          <a:xfrm>
            <a:off x="8500043" y="41043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Movement Agent</a:t>
            </a:r>
          </a:p>
        </p:txBody>
      </p:sp>
    </p:spTree>
    <p:extLst>
      <p:ext uri="{BB962C8B-B14F-4D97-AF65-F5344CB8AC3E}">
        <p14:creationId xmlns:p14="http://schemas.microsoft.com/office/powerpoint/2010/main" val="9333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B39-339A-4A82-7D26-5FEA9B9C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24600" cy="4108904"/>
          </a:xfrm>
        </p:spPr>
        <p:txBody>
          <a:bodyPr/>
          <a:lstStyle/>
          <a:p>
            <a:br>
              <a:rPr lang="en-DE" dirty="0"/>
            </a:br>
            <a:r>
              <a:rPr lang="en-DE" dirty="0"/>
              <a:t>Thanks for listening!</a:t>
            </a:r>
          </a:p>
        </p:txBody>
      </p:sp>
      <p:pic>
        <p:nvPicPr>
          <p:cNvPr id="5122" name="Picture 2" descr="Watching Claude Plays Pokemon stream lengethed my AGI timelines a bit, not  gonna lie : r/singularity">
            <a:extLst>
              <a:ext uri="{FF2B5EF4-FFF2-40B4-BE49-F238E27FC236}">
                <a16:creationId xmlns:a16="http://schemas.microsoft.com/office/drawing/2014/main" id="{127E6238-5CBC-1DCD-3B1E-5BBF00F5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0"/>
            <a:ext cx="489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81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D781-7AF2-6B17-38A3-224C0AD0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4355-784A-B8BF-1056-4C550D18D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146" name="Picture 2" descr="r/ClaudePlaysPokemon - Why Claude is stuck, and why this is actually a particularly hard problem.">
            <a:extLst>
              <a:ext uri="{FF2B5EF4-FFF2-40B4-BE49-F238E27FC236}">
                <a16:creationId xmlns:a16="http://schemas.microsoft.com/office/drawing/2014/main" id="{1D05E7FF-49DF-8318-07CD-7719DD1E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762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7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DE9D-7044-9DE9-4D82-448F83F4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an AI 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D0C7-1A84-8E5D-9113-24D10E3FB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Key Features:</a:t>
            </a:r>
            <a:endParaRPr lang="en-GB" dirty="0"/>
          </a:p>
          <a:p>
            <a:r>
              <a:rPr lang="en-GB" dirty="0"/>
              <a:t>Has a goal or objective</a:t>
            </a:r>
          </a:p>
          <a:p>
            <a:r>
              <a:rPr lang="en-GB" dirty="0"/>
              <a:t>Can take actions</a:t>
            </a:r>
          </a:p>
          <a:p>
            <a:r>
              <a:rPr lang="en-GB" dirty="0"/>
              <a:t>May interact with users or other systems</a:t>
            </a:r>
          </a:p>
          <a:p>
            <a:r>
              <a:rPr lang="en-GB" dirty="0"/>
              <a:t>Uses reasoning to plan steps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4" name="Content Placeholder 4" descr="Robot with solid fill">
            <a:extLst>
              <a:ext uri="{FF2B5EF4-FFF2-40B4-BE49-F238E27FC236}">
                <a16:creationId xmlns:a16="http://schemas.microsoft.com/office/drawing/2014/main" id="{DC311F31-E4AE-D96B-381D-941C8F6B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8953" y="2576316"/>
            <a:ext cx="2944847" cy="2944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0FA07-4010-C82D-32AA-5EB076F34EC0}"/>
              </a:ext>
            </a:extLst>
          </p:cNvPr>
          <p:cNvSpPr txBox="1"/>
          <p:nvPr/>
        </p:nvSpPr>
        <p:spPr>
          <a:xfrm>
            <a:off x="7453862" y="1040795"/>
            <a:ext cx="48550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>
                <a:latin typeface="Sanskrit Text" panose="02020503050405020304" pitchFamily="18" charset="0"/>
                <a:cs typeface="Sanskrit Text" panose="02020503050405020304" pitchFamily="18" charset="0"/>
              </a:rPr>
              <a:t>An AGENT is an autonomous or semi-autonomous system that perceives its environment and takes actions to achieve goals.</a:t>
            </a:r>
          </a:p>
        </p:txBody>
      </p:sp>
    </p:spTree>
    <p:extLst>
      <p:ext uri="{BB962C8B-B14F-4D97-AF65-F5344CB8AC3E}">
        <p14:creationId xmlns:p14="http://schemas.microsoft.com/office/powerpoint/2010/main" val="14947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21B7-FECF-33DB-941C-3F45BC77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Agent Setup</a:t>
            </a:r>
          </a:p>
        </p:txBody>
      </p:sp>
      <p:pic>
        <p:nvPicPr>
          <p:cNvPr id="5" name="Content Placeholder 4" descr="Robot with solid fill">
            <a:extLst>
              <a:ext uri="{FF2B5EF4-FFF2-40B4-BE49-F238E27FC236}">
                <a16:creationId xmlns:a16="http://schemas.microsoft.com/office/drawing/2014/main" id="{1C0E5F16-2AC9-DC8E-08B2-8BE2A9AF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5411" y="2663401"/>
            <a:ext cx="2944847" cy="2944847"/>
          </a:xfr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FD578-657E-895B-A823-98E345DCBC1F}"/>
              </a:ext>
            </a:extLst>
          </p:cNvPr>
          <p:cNvGrpSpPr/>
          <p:nvPr/>
        </p:nvGrpSpPr>
        <p:grpSpPr>
          <a:xfrm>
            <a:off x="7756071" y="3328462"/>
            <a:ext cx="1284514" cy="1216891"/>
            <a:chOff x="7707086" y="4244395"/>
            <a:chExt cx="1284514" cy="1216891"/>
          </a:xfrm>
        </p:grpSpPr>
        <p:pic>
          <p:nvPicPr>
            <p:cNvPr id="15" name="Graphic 14" descr="Books with solid fill">
              <a:extLst>
                <a:ext uri="{FF2B5EF4-FFF2-40B4-BE49-F238E27FC236}">
                  <a16:creationId xmlns:a16="http://schemas.microsoft.com/office/drawing/2014/main" id="{2496BAF7-89B2-4946-8FCC-7814E477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1882" y="4546886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3F0FA3-E28F-EDAA-A83B-9DD9E223F7BF}"/>
                </a:ext>
              </a:extLst>
            </p:cNvPr>
            <p:cNvSpPr txBox="1"/>
            <p:nvPr/>
          </p:nvSpPr>
          <p:spPr>
            <a:xfrm>
              <a:off x="7707086" y="4244395"/>
              <a:ext cx="128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Knowledge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CAEB5-BB97-8750-69E0-11E0BB81787A}"/>
              </a:ext>
            </a:extLst>
          </p:cNvPr>
          <p:cNvGrpSpPr/>
          <p:nvPr/>
        </p:nvGrpSpPr>
        <p:grpSpPr>
          <a:xfrm>
            <a:off x="7756071" y="1839030"/>
            <a:ext cx="1284514" cy="1196924"/>
            <a:chOff x="7707086" y="2518280"/>
            <a:chExt cx="1284514" cy="1196924"/>
          </a:xfrm>
        </p:grpSpPr>
        <p:pic>
          <p:nvPicPr>
            <p:cNvPr id="7" name="Graphic 6" descr="Brain in head with solid fill">
              <a:extLst>
                <a:ext uri="{FF2B5EF4-FFF2-40B4-BE49-F238E27FC236}">
                  <a16:creationId xmlns:a16="http://schemas.microsoft.com/office/drawing/2014/main" id="{AF0C664A-3C03-821F-8C22-5F63FD59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2143" y="280080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447DBF-A4D6-E7DD-2E94-353D90FF2BF6}"/>
                </a:ext>
              </a:extLst>
            </p:cNvPr>
            <p:cNvSpPr txBox="1"/>
            <p:nvPr/>
          </p:nvSpPr>
          <p:spPr>
            <a:xfrm>
              <a:off x="7707086" y="2518280"/>
              <a:ext cx="128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Memory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5571D0-EC18-8CB7-B4FD-13D49E2B023D}"/>
              </a:ext>
            </a:extLst>
          </p:cNvPr>
          <p:cNvSpPr txBox="1"/>
          <p:nvPr/>
        </p:nvSpPr>
        <p:spPr>
          <a:xfrm>
            <a:off x="5328555" y="2426606"/>
            <a:ext cx="12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Agent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3B0CF5-7B96-DB89-3DE6-5EDF83C6A1D4}"/>
              </a:ext>
            </a:extLst>
          </p:cNvPr>
          <p:cNvGrpSpPr/>
          <p:nvPr/>
        </p:nvGrpSpPr>
        <p:grpSpPr>
          <a:xfrm>
            <a:off x="7625444" y="4837860"/>
            <a:ext cx="1415143" cy="1227800"/>
            <a:chOff x="6095999" y="1666892"/>
            <a:chExt cx="1415143" cy="1227800"/>
          </a:xfrm>
        </p:grpSpPr>
        <p:pic>
          <p:nvPicPr>
            <p:cNvPr id="11" name="Graphic 10" descr="Tuning Fork with solid fill">
              <a:extLst>
                <a:ext uri="{FF2B5EF4-FFF2-40B4-BE49-F238E27FC236}">
                  <a16:creationId xmlns:a16="http://schemas.microsoft.com/office/drawing/2014/main" id="{45B5C5EF-93D4-8EC2-C80C-98315CB8F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46370" y="198029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F49187-9879-2652-E350-C73997355AEA}"/>
                </a:ext>
              </a:extLst>
            </p:cNvPr>
            <p:cNvSpPr txBox="1"/>
            <p:nvPr/>
          </p:nvSpPr>
          <p:spPr>
            <a:xfrm>
              <a:off x="6095999" y="1666892"/>
              <a:ext cx="141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Fine Tuning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AC8B64-CD08-5CA2-9BFA-12DF5A70F698}"/>
              </a:ext>
            </a:extLst>
          </p:cNvPr>
          <p:cNvGrpSpPr/>
          <p:nvPr/>
        </p:nvGrpSpPr>
        <p:grpSpPr>
          <a:xfrm>
            <a:off x="2661428" y="3362214"/>
            <a:ext cx="1523998" cy="1272595"/>
            <a:chOff x="1926773" y="3429000"/>
            <a:chExt cx="1523998" cy="1272595"/>
          </a:xfrm>
        </p:grpSpPr>
        <p:pic>
          <p:nvPicPr>
            <p:cNvPr id="13" name="Graphic 12" descr="Hill scene with solid fill">
              <a:extLst>
                <a:ext uri="{FF2B5EF4-FFF2-40B4-BE49-F238E27FC236}">
                  <a16:creationId xmlns:a16="http://schemas.microsoft.com/office/drawing/2014/main" id="{40DEE9FE-A992-28DE-E58E-90C6B03D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31572" y="3787195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9D1050-0E28-0FB1-F788-DD2BB9BCC522}"/>
                </a:ext>
              </a:extLst>
            </p:cNvPr>
            <p:cNvSpPr txBox="1"/>
            <p:nvPr/>
          </p:nvSpPr>
          <p:spPr>
            <a:xfrm>
              <a:off x="1926773" y="3429000"/>
              <a:ext cx="152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Environment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E29684-9217-F190-89FA-DECFE465AB1F}"/>
              </a:ext>
            </a:extLst>
          </p:cNvPr>
          <p:cNvGrpSpPr/>
          <p:nvPr/>
        </p:nvGrpSpPr>
        <p:grpSpPr>
          <a:xfrm>
            <a:off x="2781170" y="1839030"/>
            <a:ext cx="1284514" cy="1191399"/>
            <a:chOff x="3396344" y="2019886"/>
            <a:chExt cx="1284514" cy="1191399"/>
          </a:xfrm>
        </p:grpSpPr>
        <p:pic>
          <p:nvPicPr>
            <p:cNvPr id="9" name="Graphic 8" descr="Mining tools with solid fill">
              <a:extLst>
                <a:ext uri="{FF2B5EF4-FFF2-40B4-BE49-F238E27FC236}">
                  <a16:creationId xmlns:a16="http://schemas.microsoft.com/office/drawing/2014/main" id="{07B1665C-0581-823C-9594-8F97AA26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81401" y="2296885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6B0586-54B3-6364-98D2-E81B2E467650}"/>
                </a:ext>
              </a:extLst>
            </p:cNvPr>
            <p:cNvSpPr txBox="1"/>
            <p:nvPr/>
          </p:nvSpPr>
          <p:spPr>
            <a:xfrm>
              <a:off x="3396344" y="2019886"/>
              <a:ext cx="128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Tools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AF598F-5D97-DAEF-15E4-6D24BACB5E12}"/>
              </a:ext>
            </a:extLst>
          </p:cNvPr>
          <p:cNvGrpSpPr/>
          <p:nvPr/>
        </p:nvGrpSpPr>
        <p:grpSpPr>
          <a:xfrm>
            <a:off x="2781170" y="4966594"/>
            <a:ext cx="1284514" cy="1099066"/>
            <a:chOff x="3883480" y="5393809"/>
            <a:chExt cx="1284514" cy="1099066"/>
          </a:xfrm>
        </p:grpSpPr>
        <p:pic>
          <p:nvPicPr>
            <p:cNvPr id="23" name="Graphic 22" descr="Morse Code outline">
              <a:extLst>
                <a:ext uri="{FF2B5EF4-FFF2-40B4-BE49-F238E27FC236}">
                  <a16:creationId xmlns:a16="http://schemas.microsoft.com/office/drawing/2014/main" id="{44823139-0B4D-E843-E94B-139189F0C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068537" y="557847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175A8F-6735-73C9-AFCA-3B7A6DF1124A}"/>
                </a:ext>
              </a:extLst>
            </p:cNvPr>
            <p:cNvSpPr txBox="1"/>
            <p:nvPr/>
          </p:nvSpPr>
          <p:spPr>
            <a:xfrm>
              <a:off x="3883480" y="5393809"/>
              <a:ext cx="128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31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055F-0549-8C4B-46CB-5F9288CE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Our Example: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1B1C0-C6C4-A981-2428-7ADFEB5DC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305795"/>
            <a:ext cx="4767943" cy="174697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311830-28B1-10B2-B913-DE9B7C346C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p:pic>
        <p:nvPicPr>
          <p:cNvPr id="1026" name="Picture 2" descr="Claude Logo">
            <a:extLst>
              <a:ext uri="{FF2B5EF4-FFF2-40B4-BE49-F238E27FC236}">
                <a16:creationId xmlns:a16="http://schemas.microsoft.com/office/drawing/2014/main" id="{63934BE7-278C-27AC-CDEB-C7D57D22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600376"/>
            <a:ext cx="4005943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D7FFA-7356-20C8-4680-A8D243326C25}"/>
              </a:ext>
            </a:extLst>
          </p:cNvPr>
          <p:cNvSpPr txBox="1"/>
          <p:nvPr/>
        </p:nvSpPr>
        <p:spPr>
          <a:xfrm>
            <a:off x="2552699" y="3436595"/>
            <a:ext cx="1338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dirty="0">
                <a:latin typeface="Sanskrit Text" panose="02020503050405020304" pitchFamily="18" charset="0"/>
                <a:cs typeface="Sanskrit Text" panose="02020503050405020304" pitchFamily="18" charset="0"/>
              </a:rPr>
              <a:t>plays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5A0ED-3EF4-18F2-E7C3-27181A483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043" y="1951554"/>
            <a:ext cx="3918856" cy="39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5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6E68-12A8-7B51-005C-2A32070E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	  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6727-96F7-D628-C22F-F3E1330AA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662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Definition:</a:t>
            </a:r>
            <a:endParaRPr lang="en-GB" dirty="0"/>
          </a:p>
          <a:p>
            <a:r>
              <a:rPr lang="en-GB" i="1" dirty="0"/>
              <a:t>Tools</a:t>
            </a:r>
            <a:r>
              <a:rPr lang="en-GB" dirty="0"/>
              <a:t> are external functions, APIs, or systems the agent can call to perform specific tasks it can’t handle natively.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r>
              <a:rPr lang="en-GB" dirty="0"/>
              <a:t>A Python code execution tool for statistical analysis</a:t>
            </a:r>
          </a:p>
          <a:p>
            <a:r>
              <a:rPr lang="en-GB" dirty="0"/>
              <a:t>A medical database query tool</a:t>
            </a:r>
          </a:p>
          <a:p>
            <a:r>
              <a:rPr lang="en-GB" dirty="0"/>
              <a:t>A plotting library (e.g., matplotlib) to visualize trends</a:t>
            </a:r>
          </a:p>
          <a:p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DF7CB-696D-BB16-BE70-56DBC5D621BB}"/>
              </a:ext>
            </a:extLst>
          </p:cNvPr>
          <p:cNvGrpSpPr/>
          <p:nvPr/>
        </p:nvGrpSpPr>
        <p:grpSpPr>
          <a:xfrm>
            <a:off x="2960915" y="230188"/>
            <a:ext cx="1284514" cy="1191399"/>
            <a:chOff x="3396344" y="2019886"/>
            <a:chExt cx="1284514" cy="1191399"/>
          </a:xfrm>
        </p:grpSpPr>
        <p:pic>
          <p:nvPicPr>
            <p:cNvPr id="5" name="Graphic 4" descr="Mining tools with solid fill">
              <a:extLst>
                <a:ext uri="{FF2B5EF4-FFF2-40B4-BE49-F238E27FC236}">
                  <a16:creationId xmlns:a16="http://schemas.microsoft.com/office/drawing/2014/main" id="{8BE108FD-0E3D-84EE-D625-3769A9F3F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81401" y="2296885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51CBC9-BB78-9277-B687-CCB6C08D5A42}"/>
                </a:ext>
              </a:extLst>
            </p:cNvPr>
            <p:cNvSpPr txBox="1"/>
            <p:nvPr/>
          </p:nvSpPr>
          <p:spPr>
            <a:xfrm>
              <a:off x="3396344" y="2019886"/>
              <a:ext cx="128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Tools</a:t>
              </a:r>
            </a:p>
          </p:txBody>
        </p:sp>
      </p:grpSp>
      <p:pic>
        <p:nvPicPr>
          <p:cNvPr id="4098" name="Picture 2" descr="How To Configure Buttons On DeSmuME: Easy Fixes For Cheats And Button  Combos Not Working | PokemonCoders">
            <a:extLst>
              <a:ext uri="{FF2B5EF4-FFF2-40B4-BE49-F238E27FC236}">
                <a16:creationId xmlns:a16="http://schemas.microsoft.com/office/drawing/2014/main" id="{57A17D48-C998-1860-20DC-12B1700F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9" y="3537990"/>
            <a:ext cx="4871370" cy="31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und my old Gameboy Color! Still has Pokémon Red in the back. (Sound  doesn't work but the game seems functional) : r/gaming">
            <a:extLst>
              <a:ext uri="{FF2B5EF4-FFF2-40B4-BE49-F238E27FC236}">
                <a16:creationId xmlns:a16="http://schemas.microsoft.com/office/drawing/2014/main" id="{E8D1F15F-7E1C-4E95-C98A-CC6E885D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49" y="180541"/>
            <a:ext cx="2865565" cy="382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A403-3F1C-D356-15C8-E06C3B66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		 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0C7F-53A8-A2AB-1D10-80B8B341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260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Definition:</a:t>
            </a:r>
            <a:endParaRPr lang="en-GB" dirty="0"/>
          </a:p>
          <a:p>
            <a:r>
              <a:rPr lang="en-GB" dirty="0"/>
              <a:t>The </a:t>
            </a:r>
            <a:r>
              <a:rPr lang="en-GB" i="1" dirty="0"/>
              <a:t>environment</a:t>
            </a:r>
            <a:r>
              <a:rPr lang="en-GB" dirty="0"/>
              <a:t> is everything external that the agent perceives and interacts with. It includes users, datasets, APIs, file systems, and tools.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Course Example:</a:t>
            </a:r>
            <a:endParaRPr lang="en-GB" dirty="0"/>
          </a:p>
          <a:p>
            <a:r>
              <a:rPr lang="en-GB" b="1" dirty="0"/>
              <a:t>Environment:</a:t>
            </a:r>
            <a:r>
              <a:rPr lang="en-GB" dirty="0"/>
              <a:t> Kaggle dataset, notebooks, plotting libraries, external clinical databases</a:t>
            </a:r>
          </a:p>
          <a:p>
            <a:r>
              <a:rPr lang="en-GB" b="1" dirty="0"/>
              <a:t>Agent Actions:</a:t>
            </a:r>
            <a:r>
              <a:rPr lang="en-GB" dirty="0"/>
              <a:t> Reads CSV files, generates plots, writes summaries, recommends features</a:t>
            </a:r>
          </a:p>
          <a:p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7FA426-BEE7-52F0-008C-E9D359AD897A}"/>
              </a:ext>
            </a:extLst>
          </p:cNvPr>
          <p:cNvGrpSpPr/>
          <p:nvPr/>
        </p:nvGrpSpPr>
        <p:grpSpPr>
          <a:xfrm>
            <a:off x="3303685" y="230188"/>
            <a:ext cx="1523998" cy="1272595"/>
            <a:chOff x="1926773" y="3429000"/>
            <a:chExt cx="1523998" cy="1272595"/>
          </a:xfrm>
        </p:grpSpPr>
        <p:pic>
          <p:nvPicPr>
            <p:cNvPr id="5" name="Graphic 4" descr="Hill scene with solid fill">
              <a:extLst>
                <a:ext uri="{FF2B5EF4-FFF2-40B4-BE49-F238E27FC236}">
                  <a16:creationId xmlns:a16="http://schemas.microsoft.com/office/drawing/2014/main" id="{EED023DF-E420-32EB-22BA-663B7538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1572" y="3787195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D3EBEE-FA01-1A7B-23C3-7C5D1D3768D2}"/>
                </a:ext>
              </a:extLst>
            </p:cNvPr>
            <p:cNvSpPr txBox="1"/>
            <p:nvPr/>
          </p:nvSpPr>
          <p:spPr>
            <a:xfrm>
              <a:off x="1926773" y="3429000"/>
              <a:ext cx="152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Environment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20168A-CD18-EB95-A786-A2D8DE09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808" y="1702582"/>
            <a:ext cx="6211192" cy="34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FD32D-279A-B307-79F1-6A123CCB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F174-AF76-A6EE-F3E4-AE85D5D7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the		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C509-F2B1-A77D-AFCF-9B7A3867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06244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Types of Output:</a:t>
            </a:r>
            <a:endParaRPr lang="en-GB" dirty="0"/>
          </a:p>
          <a:p>
            <a:r>
              <a:rPr lang="en-GB" b="1" dirty="0"/>
              <a:t>Text:</a:t>
            </a:r>
            <a:r>
              <a:rPr lang="en-GB" dirty="0"/>
              <a:t> Descriptive analysis or summaries</a:t>
            </a:r>
          </a:p>
          <a:p>
            <a:r>
              <a:rPr lang="en-GB" b="1" dirty="0"/>
              <a:t>Code:</a:t>
            </a:r>
            <a:r>
              <a:rPr lang="en-GB" dirty="0"/>
              <a:t> Python scripts to process data</a:t>
            </a:r>
          </a:p>
          <a:p>
            <a:r>
              <a:rPr lang="en-GB" b="1" dirty="0"/>
              <a:t>JSON:</a:t>
            </a:r>
            <a:r>
              <a:rPr lang="en-GB" dirty="0"/>
              <a:t> Structured data outputs for pipelines or APIs</a:t>
            </a:r>
          </a:p>
          <a:p>
            <a:r>
              <a:rPr lang="en-GB" b="1" dirty="0"/>
              <a:t>Plots:</a:t>
            </a:r>
            <a:r>
              <a:rPr lang="en-GB" dirty="0"/>
              <a:t> Visual output like bar charts or survival curves</a:t>
            </a:r>
          </a:p>
          <a:p>
            <a:endParaRPr lang="en-DE" dirty="0"/>
          </a:p>
        </p:txBody>
      </p:sp>
      <p:pic>
        <p:nvPicPr>
          <p:cNvPr id="9" name="Graphic 8" descr="Morse Code outline">
            <a:extLst>
              <a:ext uri="{FF2B5EF4-FFF2-40B4-BE49-F238E27FC236}">
                <a16:creationId xmlns:a16="http://schemas.microsoft.com/office/drawing/2014/main" id="{B0994D6D-4737-F573-7A78-7A04FDACA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6713" y="68103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054259-49B7-FB91-4996-609DBEA03BA5}"/>
              </a:ext>
            </a:extLst>
          </p:cNvPr>
          <p:cNvSpPr txBox="1"/>
          <p:nvPr/>
        </p:nvSpPr>
        <p:spPr>
          <a:xfrm>
            <a:off x="3401656" y="496371"/>
            <a:ext cx="12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71302-FF08-C3D2-D6E0-08938524F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445" y="1613945"/>
            <a:ext cx="6447730" cy="363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3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28A0-8203-83FC-E670-8EECD0DB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		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BA0D-3119-F1EF-520A-BC7F8FE4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094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Definition:</a:t>
            </a:r>
            <a:endParaRPr lang="en-GB" dirty="0"/>
          </a:p>
          <a:p>
            <a:r>
              <a:rPr lang="en-GB" i="1" dirty="0"/>
              <a:t>Memory</a:t>
            </a:r>
            <a:r>
              <a:rPr lang="en-GB" dirty="0"/>
              <a:t> allows an agent to remember past interactions, decisions, and user inputs across sessions or within a workflow.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Types:</a:t>
            </a:r>
            <a:endParaRPr lang="en-GB" dirty="0"/>
          </a:p>
          <a:p>
            <a:r>
              <a:rPr lang="en-GB" b="1" dirty="0"/>
              <a:t>Short-Term Memory:</a:t>
            </a:r>
            <a:r>
              <a:rPr lang="en-GB" dirty="0"/>
              <a:t> Within a single task</a:t>
            </a:r>
          </a:p>
          <a:p>
            <a:r>
              <a:rPr lang="en-GB" b="1" dirty="0"/>
              <a:t>Long-Term Memory:</a:t>
            </a:r>
            <a:r>
              <a:rPr lang="en-GB" dirty="0"/>
              <a:t> Stored between sessions (e.g., previous patient cases)</a:t>
            </a:r>
          </a:p>
          <a:p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C98A7-B86F-4565-0A64-072CA83E6083}"/>
              </a:ext>
            </a:extLst>
          </p:cNvPr>
          <p:cNvGrpSpPr/>
          <p:nvPr/>
        </p:nvGrpSpPr>
        <p:grpSpPr>
          <a:xfrm>
            <a:off x="2492829" y="230188"/>
            <a:ext cx="1284514" cy="1196924"/>
            <a:chOff x="7707086" y="2518280"/>
            <a:chExt cx="1284514" cy="1196924"/>
          </a:xfrm>
        </p:grpSpPr>
        <p:pic>
          <p:nvPicPr>
            <p:cNvPr id="5" name="Graphic 4" descr="Brain in head with solid fill">
              <a:extLst>
                <a:ext uri="{FF2B5EF4-FFF2-40B4-BE49-F238E27FC236}">
                  <a16:creationId xmlns:a16="http://schemas.microsoft.com/office/drawing/2014/main" id="{279ABA68-8497-5FE9-D562-BC1CD0081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2143" y="2800804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9BDC8-DF10-12A9-2C3A-173FE7EEE4A7}"/>
                </a:ext>
              </a:extLst>
            </p:cNvPr>
            <p:cNvSpPr txBox="1"/>
            <p:nvPr/>
          </p:nvSpPr>
          <p:spPr>
            <a:xfrm>
              <a:off x="7707086" y="2518280"/>
              <a:ext cx="1284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Memory</a:t>
              </a:r>
            </a:p>
          </p:txBody>
        </p:sp>
      </p:grpSp>
      <p:pic>
        <p:nvPicPr>
          <p:cNvPr id="2050" name="Picture 2" descr="The Gym Badges from Pokemon Red, Green, Yellow, and Blue - Grid Paint">
            <a:extLst>
              <a:ext uri="{FF2B5EF4-FFF2-40B4-BE49-F238E27FC236}">
                <a16:creationId xmlns:a16="http://schemas.microsoft.com/office/drawing/2014/main" id="{B47AAF85-863F-401F-E98D-98AA3516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01" y="938478"/>
            <a:ext cx="3753787" cy="193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97F889-227E-B641-365D-2DA07647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319" y="3313906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1938B-C704-0177-857F-E55156325E04}"/>
              </a:ext>
            </a:extLst>
          </p:cNvPr>
          <p:cNvSpPr txBox="1"/>
          <p:nvPr/>
        </p:nvSpPr>
        <p:spPr>
          <a:xfrm>
            <a:off x="9165771" y="3059668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Where am I?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24A34-3B89-AAB1-6EC7-AB1BD10C9081}"/>
              </a:ext>
            </a:extLst>
          </p:cNvPr>
          <p:cNvSpPr txBox="1"/>
          <p:nvPr/>
        </p:nvSpPr>
        <p:spPr>
          <a:xfrm>
            <a:off x="8658419" y="476813"/>
            <a:ext cx="243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How far did I progress?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9B776F9-5738-EEA3-6A2E-B55AD570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833" y="3613666"/>
            <a:ext cx="2872167" cy="282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C817-244A-08EC-2611-1A7FB146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E5FA-16DB-812C-3C22-A3EBFF16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		 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9FDD0-81F9-0A8B-5BF8-92272579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68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Definition:</a:t>
            </a:r>
            <a:endParaRPr lang="en-GB" dirty="0"/>
          </a:p>
          <a:p>
            <a:r>
              <a:rPr lang="en-GB" i="1" dirty="0"/>
              <a:t>Knowledge</a:t>
            </a:r>
            <a:r>
              <a:rPr lang="en-GB" dirty="0"/>
              <a:t> is the information the agent is initialized or trained with—either hardcoded facts or embedded in model weights.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Forms:</a:t>
            </a:r>
            <a:endParaRPr lang="en-GB" dirty="0"/>
          </a:p>
          <a:p>
            <a:r>
              <a:rPr lang="en-GB" b="1" dirty="0"/>
              <a:t>Static:</a:t>
            </a:r>
            <a:r>
              <a:rPr lang="en-GB" dirty="0"/>
              <a:t> Embedded in the model (e.g., general medical knowledge)</a:t>
            </a:r>
          </a:p>
          <a:p>
            <a:r>
              <a:rPr lang="en-GB" b="1" dirty="0"/>
              <a:t>Dynamic:</a:t>
            </a:r>
            <a:r>
              <a:rPr lang="en-GB" dirty="0"/>
              <a:t> Retrieved or updated via tools or databases</a:t>
            </a:r>
          </a:p>
          <a:p>
            <a:endParaRPr lang="en-DE" dirty="0"/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F6BC83C5-9BD9-2AA8-9063-18600C040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6353" y="53267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BD6D2-2B66-29E4-B408-A50FC9C20C6C}"/>
              </a:ext>
            </a:extLst>
          </p:cNvPr>
          <p:cNvSpPr txBox="1"/>
          <p:nvPr/>
        </p:nvSpPr>
        <p:spPr>
          <a:xfrm>
            <a:off x="2661557" y="230188"/>
            <a:ext cx="12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Knowledge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85272-8DD0-809E-A77A-984FE1EE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0" y="0"/>
            <a:ext cx="3455951" cy="345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704D19-35B2-6904-9346-607F0CAA4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884" y="3455951"/>
            <a:ext cx="5589116" cy="31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5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16245</TotalTime>
  <Words>709</Words>
  <Application>Microsoft Macintosh PowerPoint</Application>
  <PresentationFormat>Widescreen</PresentationFormat>
  <Paragraphs>94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Sanskrit Text</vt:lpstr>
      <vt:lpstr>Office Theme</vt:lpstr>
      <vt:lpstr>CCLS LLM Workshop – Agents Section</vt:lpstr>
      <vt:lpstr>What is an AI Agent?</vt:lpstr>
      <vt:lpstr>Agent Setup</vt:lpstr>
      <vt:lpstr>Our Example: </vt:lpstr>
      <vt:lpstr>What are     ?</vt:lpstr>
      <vt:lpstr>What is the   ?</vt:lpstr>
      <vt:lpstr>What is the  ?</vt:lpstr>
      <vt:lpstr>What is  ? </vt:lpstr>
      <vt:lpstr>What is    ? </vt:lpstr>
      <vt:lpstr>What is  ? </vt:lpstr>
      <vt:lpstr>What is an  ? </vt:lpstr>
      <vt:lpstr> Thanks for listening!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Hagel, Marc-Daniel</dc:creator>
  <cp:lastModifiedBy>Hagel, Marc-Daniel</cp:lastModifiedBy>
  <cp:revision>4</cp:revision>
  <dcterms:created xsi:type="dcterms:W3CDTF">2025-05-22T13:39:45Z</dcterms:created>
  <dcterms:modified xsi:type="dcterms:W3CDTF">2025-06-03T13:47:31Z</dcterms:modified>
</cp:coreProperties>
</file>